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sldIdLst>
    <p:sldId id="256" r:id="rId5"/>
    <p:sldId id="257" r:id="rId6"/>
    <p:sldId id="260" r:id="rId7"/>
    <p:sldId id="261" r:id="rId8"/>
    <p:sldId id="258" r:id="rId9"/>
    <p:sldId id="266" r:id="rId10"/>
    <p:sldId id="267" r:id="rId11"/>
    <p:sldId id="263" r:id="rId12"/>
    <p:sldId id="269" r:id="rId13"/>
    <p:sldId id="270" r:id="rId1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49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40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4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93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1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4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5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4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1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0" Type="http://schemas.openxmlformats.org/officeDocument/2006/relationships/image" Target="../media/image28.jpeg"/><Relationship Id="rId4" Type="http://schemas.openxmlformats.org/officeDocument/2006/relationships/image" Target="../media/image11.png"/><Relationship Id="rId9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ápices de colores dentro de un portalápices que está encima de una mesa de madera">
            <a:extLst>
              <a:ext uri="{FF2B5EF4-FFF2-40B4-BE49-F238E27FC236}">
                <a16:creationId xmlns:a16="http://schemas.microsoft.com/office/drawing/2014/main" id="{EDE15511-1922-1634-5AF7-39130750D6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525" r="-2" b="-2"/>
          <a:stretch/>
        </p:blipFill>
        <p:spPr>
          <a:xfrm>
            <a:off x="20" y="-1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7DD20B-EA88-89E3-BF0C-4F68C8F43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429000"/>
            <a:ext cx="7151357" cy="2387600"/>
          </a:xfrm>
        </p:spPr>
        <p:txBody>
          <a:bodyPr anchor="t"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PROPUESTAS DE INVESTIGACIÓN</a:t>
            </a:r>
            <a:endParaRPr lang="es-PE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E77C42-8753-8A0A-4515-0C41625FD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1040986"/>
            <a:ext cx="7151357" cy="2272483"/>
          </a:xfrm>
        </p:spPr>
        <p:txBody>
          <a:bodyPr anchor="b"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Anderson Calloquispe Ccoya</a:t>
            </a:r>
            <a:endParaRPr lang="es-PE" dirty="0">
              <a:solidFill>
                <a:srgbClr val="FFFFFF"/>
              </a:solidFill>
            </a:endParaRPr>
          </a:p>
        </p:txBody>
      </p:sp>
      <p:pic>
        <p:nvPicPr>
          <p:cNvPr id="2050" name="Picture 2" descr="ESAN::Publicación de Eventos">
            <a:extLst>
              <a:ext uri="{FF2B5EF4-FFF2-40B4-BE49-F238E27FC236}">
                <a16:creationId xmlns:a16="http://schemas.microsoft.com/office/drawing/2014/main" id="{930CB515-5A10-167C-442D-0DB1BEC6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8" y="580877"/>
            <a:ext cx="5711871" cy="23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369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AN::Publicación de Eventos">
            <a:extLst>
              <a:ext uri="{FF2B5EF4-FFF2-40B4-BE49-F238E27FC236}">
                <a16:creationId xmlns:a16="http://schemas.microsoft.com/office/drawing/2014/main" id="{551F97B3-0700-B936-B2B4-FA5ECB2D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" y="-158535"/>
            <a:ext cx="2423679" cy="8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091FBBF-C240-F520-A072-42EDCF9FB9FD}"/>
              </a:ext>
            </a:extLst>
          </p:cNvPr>
          <p:cNvSpPr txBox="1"/>
          <p:nvPr/>
        </p:nvSpPr>
        <p:spPr>
          <a:xfrm>
            <a:off x="1261951" y="1082357"/>
            <a:ext cx="6105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Metodología</a:t>
            </a:r>
            <a:endParaRPr lang="es-PE" sz="4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CF8DAC-67F8-03AF-6495-E351B2C329F1}"/>
              </a:ext>
            </a:extLst>
          </p:cNvPr>
          <p:cNvSpPr txBox="1"/>
          <p:nvPr/>
        </p:nvSpPr>
        <p:spPr>
          <a:xfrm>
            <a:off x="972856" y="4539481"/>
            <a:ext cx="6105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Resultados Esperados</a:t>
            </a:r>
            <a:endParaRPr lang="es-PE" sz="4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229" name="Picture 13" descr="Python Software Foundation License - Wikipedia, la enciclopedia libre">
            <a:extLst>
              <a:ext uri="{FF2B5EF4-FFF2-40B4-BE49-F238E27FC236}">
                <a16:creationId xmlns:a16="http://schemas.microsoft.com/office/drawing/2014/main" id="{4750E97C-1C1C-9E7B-03E0-021A92919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893" y="3081733"/>
            <a:ext cx="667053" cy="66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 descr="Machine learning con TensorFlow y Keras en Python">
            <a:extLst>
              <a:ext uri="{FF2B5EF4-FFF2-40B4-BE49-F238E27FC236}">
                <a16:creationId xmlns:a16="http://schemas.microsoft.com/office/drawing/2014/main" id="{D318891F-A585-E8B4-CEE9-620805A15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67" y="1993269"/>
            <a:ext cx="1152014" cy="86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Project Jupyter | Home">
            <a:extLst>
              <a:ext uri="{FF2B5EF4-FFF2-40B4-BE49-F238E27FC236}">
                <a16:creationId xmlns:a16="http://schemas.microsoft.com/office/drawing/2014/main" id="{38763A9A-659F-1B5E-25AB-FD7A9D837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20" y="2134336"/>
            <a:ext cx="1168400" cy="6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0">
            <a:extLst>
              <a:ext uri="{FF2B5EF4-FFF2-40B4-BE49-F238E27FC236}">
                <a16:creationId xmlns:a16="http://schemas.microsoft.com/office/drawing/2014/main" id="{799E156C-589A-80C9-3C2D-C027F27A2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027" y="5346480"/>
            <a:ext cx="73932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PE" altLang="es-PE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6164F7-6A6E-11D1-0BCE-4ADC27237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896" y="1828456"/>
            <a:ext cx="4798791" cy="2619557"/>
          </a:xfrm>
          <a:prstGeom prst="round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293BFD1-63A6-8747-C409-DB67747D3D79}"/>
              </a:ext>
            </a:extLst>
          </p:cNvPr>
          <p:cNvSpPr/>
          <p:nvPr/>
        </p:nvSpPr>
        <p:spPr>
          <a:xfrm>
            <a:off x="5613840" y="2597897"/>
            <a:ext cx="1464848" cy="1728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39CA7AC-1097-C4C2-E32E-A05037BB3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794" y="3121772"/>
            <a:ext cx="1153071" cy="64815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8C8A13C-D75E-D528-5EAD-EF2D3E33DEF4}"/>
              </a:ext>
            </a:extLst>
          </p:cNvPr>
          <p:cNvSpPr/>
          <p:nvPr/>
        </p:nvSpPr>
        <p:spPr>
          <a:xfrm>
            <a:off x="5898872" y="2348399"/>
            <a:ext cx="769068" cy="307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A37F1D0-F882-EFF1-7FCB-77A537B9D4AC}"/>
              </a:ext>
            </a:extLst>
          </p:cNvPr>
          <p:cNvCxnSpPr>
            <a:cxnSpLocks/>
          </p:cNvCxnSpPr>
          <p:nvPr/>
        </p:nvCxnSpPr>
        <p:spPr>
          <a:xfrm>
            <a:off x="5931338" y="2480152"/>
            <a:ext cx="48338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8" name="Picture 6" descr="Cómo hacer un buen resumen | Mind Map">
            <a:extLst>
              <a:ext uri="{FF2B5EF4-FFF2-40B4-BE49-F238E27FC236}">
                <a16:creationId xmlns:a16="http://schemas.microsoft.com/office/drawing/2014/main" id="{B16C2DE7-07D8-01D6-4E73-26FD42890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7" y="2173598"/>
            <a:ext cx="635002" cy="63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Las mejores 400 ideas de Apuntes universitarios | apuntes universitarios,  apuntes, como tomar apuntes">
            <a:extLst>
              <a:ext uri="{FF2B5EF4-FFF2-40B4-BE49-F238E27FC236}">
                <a16:creationId xmlns:a16="http://schemas.microsoft.com/office/drawing/2014/main" id="{742A874E-D1BF-BBE8-2852-CE9964FA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52" y="2441041"/>
            <a:ext cx="580154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Apuntes sobre la Universidad Técnica] [manuscrito] Santiago Labarca. -  Biblioteca Nacional Digital de Chile">
            <a:extLst>
              <a:ext uri="{FF2B5EF4-FFF2-40B4-BE49-F238E27FC236}">
                <a16:creationId xmlns:a16="http://schemas.microsoft.com/office/drawing/2014/main" id="{4A136772-D830-558F-36A9-208C6DD6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462" y="3364066"/>
            <a:ext cx="578190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puntes de ingenieria civil | Apuntes de Ingeniería Civil | Docsity">
            <a:extLst>
              <a:ext uri="{FF2B5EF4-FFF2-40B4-BE49-F238E27FC236}">
                <a16:creationId xmlns:a16="http://schemas.microsoft.com/office/drawing/2014/main" id="{54571409-B426-5850-6E06-BCE5AF33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11" y="2375207"/>
            <a:ext cx="441996" cy="625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1">
            <a:extLst>
              <a:ext uri="{FF2B5EF4-FFF2-40B4-BE49-F238E27FC236}">
                <a16:creationId xmlns:a16="http://schemas.microsoft.com/office/drawing/2014/main" id="{32C5A4EE-FADD-F9E1-7BA9-9D3E3022C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65" y="5345564"/>
            <a:ext cx="698223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s-PE" altLang="es-PE" sz="1400" b="1" dirty="0"/>
              <a:t>Organización Eficiente: </a:t>
            </a:r>
            <a:r>
              <a:rPr lang="es-PE" altLang="es-PE" sz="1400" dirty="0"/>
              <a:t>Digitalización y fácil acceso a apuntes escritos a mano.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s-PE" altLang="es-PE" sz="1400" b="1" dirty="0"/>
              <a:t>Ahorro de Tiempo: </a:t>
            </a:r>
            <a:r>
              <a:rPr lang="es-PE" altLang="es-PE" sz="1400" dirty="0"/>
              <a:t>Generación automática de resúmenes útiles.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s-PE" altLang="es-PE" sz="1400" b="1" dirty="0"/>
              <a:t>Alta Precisión: </a:t>
            </a:r>
            <a:r>
              <a:rPr lang="es-PE" altLang="es-PE" sz="1400" dirty="0"/>
              <a:t>OCR adaptado para transcripción precisa de escritura.</a:t>
            </a:r>
          </a:p>
        </p:txBody>
      </p:sp>
    </p:spTree>
    <p:extLst>
      <p:ext uri="{BB962C8B-B14F-4D97-AF65-F5344CB8AC3E}">
        <p14:creationId xmlns:p14="http://schemas.microsoft.com/office/powerpoint/2010/main" val="269207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4CFF4-459F-732D-F63B-18A8CCF5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937"/>
            <a:ext cx="10515600" cy="2650056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1. Clasificación Automatizada de Lenguas Marcadas y No Marcadas para el Diagnóstico de Bruxismo y Desórdenes Orales Utilizando Técnicas de Aprendizaje Profundo</a:t>
            </a:r>
            <a:endParaRPr lang="es-PE" dirty="0"/>
          </a:p>
        </p:txBody>
      </p:sp>
      <p:pic>
        <p:nvPicPr>
          <p:cNvPr id="4" name="Picture 2" descr="ESAN::Publicación de Eventos">
            <a:extLst>
              <a:ext uri="{FF2B5EF4-FFF2-40B4-BE49-F238E27FC236}">
                <a16:creationId xmlns:a16="http://schemas.microsoft.com/office/drawing/2014/main" id="{6AC4E943-B05F-54F6-268F-0D670501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" y="-158535"/>
            <a:ext cx="2423679" cy="8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47E69-80E5-B378-AE9F-72D2FB5C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859" y="690035"/>
            <a:ext cx="10515600" cy="1325563"/>
          </a:xfrm>
        </p:spPr>
        <p:txBody>
          <a:bodyPr/>
          <a:lstStyle/>
          <a:p>
            <a:r>
              <a:rPr lang="es-MX" dirty="0"/>
              <a:t>Problemática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69EE94-3CAE-A724-943C-3E816BA04174}"/>
              </a:ext>
            </a:extLst>
          </p:cNvPr>
          <p:cNvSpPr txBox="1"/>
          <p:nvPr/>
        </p:nvSpPr>
        <p:spPr>
          <a:xfrm>
            <a:off x="6774659" y="3713548"/>
            <a:ext cx="6105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Objetivo</a:t>
            </a:r>
            <a:endParaRPr lang="es-PE" sz="4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ESAN::Publicación de Eventos">
            <a:extLst>
              <a:ext uri="{FF2B5EF4-FFF2-40B4-BE49-F238E27FC236}">
                <a16:creationId xmlns:a16="http://schemas.microsoft.com/office/drawing/2014/main" id="{55D5846A-0B68-0621-AA15-DCC4C5ED6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" y="-158535"/>
            <a:ext cx="2423679" cy="8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1803156-E38E-213F-9001-6986B583B70E}"/>
              </a:ext>
            </a:extLst>
          </p:cNvPr>
          <p:cNvSpPr txBox="1"/>
          <p:nvPr/>
        </p:nvSpPr>
        <p:spPr>
          <a:xfrm>
            <a:off x="865737" y="1302973"/>
            <a:ext cx="509755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MX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/>
              <a:t>Dificultad para diagnosticar e identificar anomalías dentales que se asocian con: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b="1" dirty="0"/>
              <a:t>Bruxismo: </a:t>
            </a:r>
            <a:r>
              <a:rPr lang="es-MX" sz="1400" dirty="0"/>
              <a:t>Mal hábito que genera estrés, dolor de cabeza, daño en los dientes,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b="1" dirty="0"/>
              <a:t>Desordenes orales: </a:t>
            </a:r>
            <a:r>
              <a:rPr lang="es-MX" sz="1400" dirty="0"/>
              <a:t>Mordida inadecuada y alteración dental.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b="1" dirty="0"/>
              <a:t>Deficiencia de vitaminas: </a:t>
            </a:r>
            <a:r>
              <a:rPr lang="es-MX" sz="1400" dirty="0"/>
              <a:t>Vitamina B12 y hierro.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/>
              <a:t>Dependencia de evaluaciones subjetivas y costosas pruebas clínicas.</a:t>
            </a:r>
            <a:endParaRPr lang="es-PE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/>
              <a:t>Retos para integrar soluciones automatizadas en la práctica odontológica diaria.</a:t>
            </a:r>
            <a:endParaRPr lang="es-PE" sz="1400" dirty="0"/>
          </a:p>
        </p:txBody>
      </p:sp>
      <p:pic>
        <p:nvPicPr>
          <p:cNvPr id="1029" name="Picture 5" descr="Bruxismo: Tratamiento con férula de descarga | ODOS Dental">
            <a:extLst>
              <a:ext uri="{FF2B5EF4-FFF2-40B4-BE49-F238E27FC236}">
                <a16:creationId xmlns:a16="http://schemas.microsoft.com/office/drawing/2014/main" id="{16EB8D56-8539-2C60-F07C-310C4B4C8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" y="4486027"/>
            <a:ext cx="2361990" cy="153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116D0726-50F5-EB3F-CB3B-4FC76F4279DE}"/>
              </a:ext>
            </a:extLst>
          </p:cNvPr>
          <p:cNvSpPr txBox="1"/>
          <p:nvPr/>
        </p:nvSpPr>
        <p:spPr>
          <a:xfrm>
            <a:off x="6257736" y="4394822"/>
            <a:ext cx="44650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400" dirty="0"/>
              <a:t>Desarrollar e implementar un sistema automatizado utilizando técnicas de aprendizaje profundo que clasifique con alta precisión lenguas marcadas y no marcadas, con el fin de mejorar la detección temprana, el diagnóstico clínico y la eficacia en el tratamiento de bruxismo y desórdenes orales, integrando esta herramienta en la práctica odontológica</a:t>
            </a:r>
            <a:endParaRPr lang="es-PE" sz="14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07806B3-D46E-1C84-E83B-A357630EB32B}"/>
              </a:ext>
            </a:extLst>
          </p:cNvPr>
          <p:cNvSpPr txBox="1"/>
          <p:nvPr/>
        </p:nvSpPr>
        <p:spPr>
          <a:xfrm>
            <a:off x="6836167" y="968095"/>
            <a:ext cx="65241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0000"/>
                    <a:lumOff val="40000"/>
                  </a:srgbClr>
                </a:solidFill>
                <a:effectLst/>
                <a:uLnTx/>
                <a:uFillTx/>
                <a:latin typeface="Footlight MT Light"/>
                <a:ea typeface="+mn-ea"/>
                <a:cs typeface="+mn-cs"/>
              </a:rPr>
              <a:t>Solución</a:t>
            </a:r>
            <a:endParaRPr kumimoji="0" lang="es-PE" sz="4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0000"/>
                  <a:lumOff val="40000"/>
                </a:srgbClr>
              </a:solidFill>
              <a:effectLst/>
              <a:uLnTx/>
              <a:uFillTx/>
              <a:latin typeface="Footlight MT Light"/>
              <a:ea typeface="+mn-ea"/>
              <a:cs typeface="+mn-cs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B0DDDB4-9E8B-21B6-0AD0-307EA18383D6}"/>
              </a:ext>
            </a:extLst>
          </p:cNvPr>
          <p:cNvSpPr txBox="1"/>
          <p:nvPr/>
        </p:nvSpPr>
        <p:spPr>
          <a:xfrm>
            <a:off x="6127984" y="1724546"/>
            <a:ext cx="48622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Revisión de la forma de la lengua, la 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lengua marcada 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es un principal indicador de anomalías bucales como bruxismo y mala alineación dental.</a:t>
            </a:r>
          </a:p>
        </p:txBody>
      </p:sp>
      <p:pic>
        <p:nvPicPr>
          <p:cNvPr id="1031" name="Picture 7" descr="perfil de la cara de una mujer con la mandíbula marcada - Media Asset -  NIDDK">
            <a:extLst>
              <a:ext uri="{FF2B5EF4-FFF2-40B4-BE49-F238E27FC236}">
                <a16:creationId xmlns:a16="http://schemas.microsoft.com/office/drawing/2014/main" id="{174255B0-D6A6-6864-B7DE-A4D8DE467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480" y="4409943"/>
            <a:ext cx="2457378" cy="181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F976FBC-B5E0-6405-06DC-F4FF9D686DA4}"/>
              </a:ext>
            </a:extLst>
          </p:cNvPr>
          <p:cNvCxnSpPr>
            <a:cxnSpLocks/>
          </p:cNvCxnSpPr>
          <p:nvPr/>
        </p:nvCxnSpPr>
        <p:spPr>
          <a:xfrm>
            <a:off x="5934265" y="968095"/>
            <a:ext cx="0" cy="504890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3" name="Picture 9" descr="lengua blanca agrandada hinchada con bordes festoneados ondulados 8569562  Vector en Vecteezy">
            <a:extLst>
              <a:ext uri="{FF2B5EF4-FFF2-40B4-BE49-F238E27FC236}">
                <a16:creationId xmlns:a16="http://schemas.microsoft.com/office/drawing/2014/main" id="{557B2080-DE02-5651-B691-78C2ABFE6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7" t="5160" r="16474" b="19118"/>
          <a:stretch/>
        </p:blipFill>
        <p:spPr bwMode="auto">
          <a:xfrm>
            <a:off x="7656575" y="2531502"/>
            <a:ext cx="1601780" cy="113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FEC1D672-1098-B0B3-FD32-06715933FA4C}"/>
              </a:ext>
            </a:extLst>
          </p:cNvPr>
          <p:cNvCxnSpPr>
            <a:cxnSpLocks/>
          </p:cNvCxnSpPr>
          <p:nvPr/>
        </p:nvCxnSpPr>
        <p:spPr>
          <a:xfrm>
            <a:off x="6836167" y="3204183"/>
            <a:ext cx="928914" cy="1960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19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AN::Publicación de Eventos">
            <a:extLst>
              <a:ext uri="{FF2B5EF4-FFF2-40B4-BE49-F238E27FC236}">
                <a16:creationId xmlns:a16="http://schemas.microsoft.com/office/drawing/2014/main" id="{551F97B3-0700-B936-B2B4-FA5ECB2D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" y="-158535"/>
            <a:ext cx="2423679" cy="8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091FBBF-C240-F520-A072-42EDCF9FB9FD}"/>
              </a:ext>
            </a:extLst>
          </p:cNvPr>
          <p:cNvSpPr txBox="1"/>
          <p:nvPr/>
        </p:nvSpPr>
        <p:spPr>
          <a:xfrm>
            <a:off x="1261951" y="1082357"/>
            <a:ext cx="6105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Metodología</a:t>
            </a:r>
            <a:endParaRPr lang="es-PE" sz="4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CF8DAC-67F8-03AF-6495-E351B2C329F1}"/>
              </a:ext>
            </a:extLst>
          </p:cNvPr>
          <p:cNvSpPr txBox="1"/>
          <p:nvPr/>
        </p:nvSpPr>
        <p:spPr>
          <a:xfrm>
            <a:off x="928276" y="4389776"/>
            <a:ext cx="6105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Resultados Esperados</a:t>
            </a:r>
            <a:endParaRPr lang="es-PE" sz="4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D76F0F2-3E51-A786-616C-4D73AE75F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828" y="1863887"/>
            <a:ext cx="4949371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00050" marR="0" lvl="0" indent="-4000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lang="es-PE" altLang="es-PE" sz="1400" b="1" dirty="0"/>
              <a:t>Recolección de Datos: </a:t>
            </a:r>
            <a:r>
              <a:rPr lang="es-PE" altLang="es-PE" sz="1400" dirty="0"/>
              <a:t>Kaggle</a:t>
            </a:r>
          </a:p>
          <a:p>
            <a:pPr marL="400050" marR="0" lvl="0" indent="-4000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lang="es-PE" altLang="es-PE" sz="1400" b="1" dirty="0"/>
              <a:t>Preprocesamiento: </a:t>
            </a:r>
            <a:r>
              <a:rPr lang="es-PE" altLang="es-PE" sz="1400" dirty="0"/>
              <a:t>Limpieza, redimensionamiento, eliminación de ruido, etc.</a:t>
            </a:r>
          </a:p>
          <a:p>
            <a:pPr marL="400050" marR="0" lvl="0" indent="-4000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lang="es-PE" altLang="es-PE" sz="1400" b="1" dirty="0"/>
              <a:t>Diseño del Modelo: </a:t>
            </a:r>
            <a:r>
              <a:rPr lang="es-PE" altLang="es-PE" sz="1400" dirty="0"/>
              <a:t>ML y CNN</a:t>
            </a:r>
          </a:p>
          <a:p>
            <a:pPr marL="400050" marR="0" lvl="0" indent="-4000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lang="es-PE" altLang="es-PE" sz="1400" b="1" dirty="0"/>
              <a:t>Entrenamiento del Modelo: </a:t>
            </a:r>
            <a:r>
              <a:rPr lang="es-PE" altLang="es-PE" sz="1400" dirty="0"/>
              <a:t>Split de datos, validación cruzada y ajuste de hiperparámetros</a:t>
            </a:r>
          </a:p>
          <a:p>
            <a:pPr marL="400050" indent="-400050" fontAlgn="base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lang="es-PE" altLang="es-PE" sz="1400" b="1" dirty="0"/>
              <a:t>Evaluación y Ajuste: </a:t>
            </a:r>
            <a:r>
              <a:rPr lang="es-PE" altLang="es-PE" sz="1400" dirty="0"/>
              <a:t>Métricas de rendimiento y ajuste.</a:t>
            </a:r>
          </a:p>
          <a:p>
            <a:pPr marL="400050" indent="-400050" fontAlgn="base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lang="es-PE" altLang="es-PE" sz="1400" b="1" dirty="0"/>
              <a:t>Implementación y Uso: </a:t>
            </a:r>
            <a:r>
              <a:rPr lang="es-PE" altLang="es-PE" sz="1400" dirty="0"/>
              <a:t>Predicción con imágenes de pacientes reales en clínicas dentales.</a:t>
            </a:r>
          </a:p>
          <a:p>
            <a:pPr marL="400050" indent="-4000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endParaRPr kumimoji="0" lang="es-PE" altLang="es-P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21" name="Picture 5" descr="Clasificación en machine learning: Guía para principiantes | DataCamp">
            <a:extLst>
              <a:ext uri="{FF2B5EF4-FFF2-40B4-BE49-F238E27FC236}">
                <a16:creationId xmlns:a16="http://schemas.microsoft.com/office/drawing/2014/main" id="{F5B64BFD-C2BB-DE74-6BC6-F562CF86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63" y="1876440"/>
            <a:ext cx="4768646" cy="231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>
            <a:extLst>
              <a:ext uri="{FF2B5EF4-FFF2-40B4-BE49-F238E27FC236}">
                <a16:creationId xmlns:a16="http://schemas.microsoft.com/office/drawing/2014/main" id="{6D7AF64D-41CC-0740-1E7D-7A99C38BF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90" y="1876440"/>
            <a:ext cx="705757" cy="62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78859788-0039-DBD7-4733-FB164ABA3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216" y="3487198"/>
            <a:ext cx="705758" cy="6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>
            <a:extLst>
              <a:ext uri="{FF2B5EF4-FFF2-40B4-BE49-F238E27FC236}">
                <a16:creationId xmlns:a16="http://schemas.microsoft.com/office/drawing/2014/main" id="{A803DD4E-6D1F-A0B6-5D7F-EB1B173C9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00" y="2746242"/>
            <a:ext cx="705757" cy="54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360172D-F47D-3437-DB79-B7C3A43503AE}"/>
              </a:ext>
            </a:extLst>
          </p:cNvPr>
          <p:cNvSpPr txBox="1"/>
          <p:nvPr/>
        </p:nvSpPr>
        <p:spPr>
          <a:xfrm>
            <a:off x="10291852" y="2548599"/>
            <a:ext cx="7311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altLang="es-PE" sz="1000" b="1" dirty="0">
                <a:highlight>
                  <a:srgbClr val="C0C0C0"/>
                </a:highlight>
              </a:rPr>
              <a:t>marked</a:t>
            </a:r>
            <a:endParaRPr lang="es-PE" sz="1000" b="1" dirty="0">
              <a:highlight>
                <a:srgbClr val="C0C0C0"/>
              </a:highligh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807D9E-1D9F-25C6-D9F6-5ACDEA342FA9}"/>
              </a:ext>
            </a:extLst>
          </p:cNvPr>
          <p:cNvSpPr txBox="1"/>
          <p:nvPr/>
        </p:nvSpPr>
        <p:spPr>
          <a:xfrm>
            <a:off x="7076857" y="2100908"/>
            <a:ext cx="6100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PE" altLang="es-P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Avenir Next LT Pro"/>
                <a:ea typeface="+mn-ea"/>
                <a:cs typeface="+mn-cs"/>
              </a:rPr>
              <a:t>unmarked</a:t>
            </a:r>
            <a:endParaRPr lang="es-PE" sz="10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F943A38-AAF1-4C53-96BA-EBB605C522ED}"/>
              </a:ext>
            </a:extLst>
          </p:cNvPr>
          <p:cNvSpPr txBox="1"/>
          <p:nvPr/>
        </p:nvSpPr>
        <p:spPr>
          <a:xfrm>
            <a:off x="7038153" y="2812476"/>
            <a:ext cx="6100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PE" altLang="es-P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Avenir Next LT Pro"/>
                <a:ea typeface="+mn-ea"/>
                <a:cs typeface="+mn-cs"/>
              </a:rPr>
              <a:t>marked</a:t>
            </a:r>
            <a:endParaRPr lang="es-PE" sz="10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A839D8-F426-6DDC-1BD6-87C7BE9C7CF8}"/>
              </a:ext>
            </a:extLst>
          </p:cNvPr>
          <p:cNvSpPr txBox="1"/>
          <p:nvPr/>
        </p:nvSpPr>
        <p:spPr>
          <a:xfrm>
            <a:off x="7105974" y="3743142"/>
            <a:ext cx="6100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PE" altLang="es-P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Avenir Next LT Pro"/>
                <a:ea typeface="+mn-ea"/>
                <a:cs typeface="+mn-cs"/>
              </a:rPr>
              <a:t>unmarked</a:t>
            </a:r>
            <a:endParaRPr lang="es-PE" sz="1000" dirty="0"/>
          </a:p>
        </p:txBody>
      </p:sp>
      <p:pic>
        <p:nvPicPr>
          <p:cNvPr id="9229" name="Picture 13" descr="Python Software Foundation License - Wikipedia, la enciclopedia libre">
            <a:extLst>
              <a:ext uri="{FF2B5EF4-FFF2-40B4-BE49-F238E27FC236}">
                <a16:creationId xmlns:a16="http://schemas.microsoft.com/office/drawing/2014/main" id="{4750E97C-1C1C-9E7B-03E0-021A92919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696" y="1018380"/>
            <a:ext cx="667053" cy="66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 descr="Machine learning con TensorFlow y Keras en Python">
            <a:extLst>
              <a:ext uri="{FF2B5EF4-FFF2-40B4-BE49-F238E27FC236}">
                <a16:creationId xmlns:a16="http://schemas.microsoft.com/office/drawing/2014/main" id="{D318891F-A585-E8B4-CEE9-620805A15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938" y="894676"/>
            <a:ext cx="1152014" cy="86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Project Jupyter | Home">
            <a:extLst>
              <a:ext uri="{FF2B5EF4-FFF2-40B4-BE49-F238E27FC236}">
                <a16:creationId xmlns:a16="http://schemas.microsoft.com/office/drawing/2014/main" id="{38763A9A-659F-1B5E-25AB-FD7A9D837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134" y="1068559"/>
            <a:ext cx="1168400" cy="6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Kaggle - Wikipedia, la enciclopedia libre">
            <a:extLst>
              <a:ext uri="{FF2B5EF4-FFF2-40B4-BE49-F238E27FC236}">
                <a16:creationId xmlns:a16="http://schemas.microsoft.com/office/drawing/2014/main" id="{9F814ABD-BD33-50A6-3BBC-F9DED8747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14" y="1302450"/>
            <a:ext cx="726849" cy="28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0">
            <a:extLst>
              <a:ext uri="{FF2B5EF4-FFF2-40B4-BE49-F238E27FC236}">
                <a16:creationId xmlns:a16="http://schemas.microsoft.com/office/drawing/2014/main" id="{799E156C-589A-80C9-3C2D-C027F27A2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327" y="5105630"/>
            <a:ext cx="739321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PE" altLang="es-PE" sz="1400" b="1" dirty="0"/>
              <a:t>Precisión alta: </a:t>
            </a:r>
            <a:r>
              <a:rPr lang="es-PE" altLang="es-PE" sz="1400" dirty="0"/>
              <a:t>Alta exactitud en la clasificación de lenguas marcadas y no marcadas.</a:t>
            </a:r>
          </a:p>
          <a:p>
            <a:pPr marL="28575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PE" altLang="es-PE" sz="1400" b="1" dirty="0"/>
              <a:t>Diagnóstico preciso: </a:t>
            </a:r>
            <a:r>
              <a:rPr lang="es-PE" altLang="es-PE" sz="1400" dirty="0"/>
              <a:t>Identificación efectiva de bruxismo y desórdenes orales.</a:t>
            </a:r>
          </a:p>
          <a:p>
            <a:pPr marL="28575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PE" altLang="es-PE" sz="1400" b="1" dirty="0"/>
              <a:t>Automatización: </a:t>
            </a:r>
            <a:r>
              <a:rPr lang="es-PE" altLang="es-PE" sz="1400" dirty="0"/>
              <a:t>Proceso eficiente y escalable para análisis en tiempo real. </a:t>
            </a:r>
          </a:p>
        </p:txBody>
      </p:sp>
      <p:pic>
        <p:nvPicPr>
          <p:cNvPr id="9239" name="Picture 23" descr="Equipo de diagnóstico y tratamiento dental. | Vector Gratis">
            <a:extLst>
              <a:ext uri="{FF2B5EF4-FFF2-40B4-BE49-F238E27FC236}">
                <a16:creationId xmlns:a16="http://schemas.microsoft.com/office/drawing/2014/main" id="{2C7AD8A8-8EA5-8E91-E195-464655E7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85" y="4557849"/>
            <a:ext cx="1287021" cy="128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557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1F7DD-CDB4-8F05-6954-F104C9E2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85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Detección de Escoliosis en Fotografías para Prevención de Lesiones en Actividades Físicas: Aplicación de Técnicas de Aprendizaje Profundo</a:t>
            </a:r>
            <a:endParaRPr lang="es-PE" dirty="0"/>
          </a:p>
        </p:txBody>
      </p:sp>
      <p:pic>
        <p:nvPicPr>
          <p:cNvPr id="6" name="Picture 2" descr="ESAN::Publicación de Eventos">
            <a:extLst>
              <a:ext uri="{FF2B5EF4-FFF2-40B4-BE49-F238E27FC236}">
                <a16:creationId xmlns:a16="http://schemas.microsoft.com/office/drawing/2014/main" id="{C1EC77FF-ABAE-459F-274A-4ACDE1F80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" y="-158535"/>
            <a:ext cx="2423679" cy="8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23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47E69-80E5-B378-AE9F-72D2FB5C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859" y="690035"/>
            <a:ext cx="10515600" cy="1325563"/>
          </a:xfrm>
        </p:spPr>
        <p:txBody>
          <a:bodyPr/>
          <a:lstStyle/>
          <a:p>
            <a:r>
              <a:rPr lang="es-MX" dirty="0"/>
              <a:t>Problemática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69EE94-3CAE-A724-943C-3E816BA04174}"/>
              </a:ext>
            </a:extLst>
          </p:cNvPr>
          <p:cNvSpPr txBox="1"/>
          <p:nvPr/>
        </p:nvSpPr>
        <p:spPr>
          <a:xfrm>
            <a:off x="6531367" y="4072962"/>
            <a:ext cx="6105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Objetivo</a:t>
            </a:r>
            <a:endParaRPr lang="es-PE" sz="4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ESAN::Publicación de Eventos">
            <a:extLst>
              <a:ext uri="{FF2B5EF4-FFF2-40B4-BE49-F238E27FC236}">
                <a16:creationId xmlns:a16="http://schemas.microsoft.com/office/drawing/2014/main" id="{55D5846A-0B68-0621-AA15-DCC4C5ED6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" y="-158535"/>
            <a:ext cx="2423679" cy="8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1803156-E38E-213F-9001-6986B583B70E}"/>
              </a:ext>
            </a:extLst>
          </p:cNvPr>
          <p:cNvSpPr txBox="1"/>
          <p:nvPr/>
        </p:nvSpPr>
        <p:spPr>
          <a:xfrm>
            <a:off x="865737" y="1302973"/>
            <a:ext cx="4874809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MX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/>
              <a:t>Detección tardía de la </a:t>
            </a:r>
            <a:r>
              <a:rPr lang="es-MX" sz="1400" b="1" dirty="0"/>
              <a:t>escoliosis </a:t>
            </a:r>
            <a:r>
              <a:rPr lang="es-MX" sz="1400" dirty="0"/>
              <a:t>en variedad de casos.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/>
              <a:t>Aumento del </a:t>
            </a:r>
            <a:r>
              <a:rPr lang="es-MX" sz="1400" b="1" dirty="0"/>
              <a:t>riesgo de lesiones </a:t>
            </a:r>
            <a:r>
              <a:rPr lang="es-MX" sz="1400" dirty="0"/>
              <a:t>durante la actividad física intensa por la escoliosis.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b="1" dirty="0"/>
              <a:t>Carencia</a:t>
            </a:r>
            <a:r>
              <a:rPr lang="es-MX" sz="1400" dirty="0"/>
              <a:t> de herramientas o personal capacitado para identificar y manejar la escoliosis adecuadamente en centros de entrenamiento.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/>
              <a:t>Posible difícil acceso de los usuarios a una evaluación médica especializada y seguimiento, especialmente si </a:t>
            </a:r>
            <a:r>
              <a:rPr lang="es-MX" sz="1400" b="1" dirty="0"/>
              <a:t>no son conscientes de su condición.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16D0726-50F5-EB3F-CB3B-4FC76F4279DE}"/>
              </a:ext>
            </a:extLst>
          </p:cNvPr>
          <p:cNvSpPr txBox="1"/>
          <p:nvPr/>
        </p:nvSpPr>
        <p:spPr>
          <a:xfrm>
            <a:off x="6257735" y="4842399"/>
            <a:ext cx="51940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400" dirty="0"/>
              <a:t>Desarrollar un modelo de aprendizaje automático que identifique signos de escoliosis en fotografías, facilitando una intervención temprana. Permitiendo la detección de la condición antes de que empeore y prevenir lesiones durante actividades físicas, mejorando el diagnóstico y tratamiento oportuno para los pacientes.</a:t>
            </a:r>
            <a:endParaRPr lang="es-PE" sz="14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07806B3-D46E-1C84-E83B-A357630EB32B}"/>
              </a:ext>
            </a:extLst>
          </p:cNvPr>
          <p:cNvSpPr txBox="1"/>
          <p:nvPr/>
        </p:nvSpPr>
        <p:spPr>
          <a:xfrm>
            <a:off x="6836167" y="968095"/>
            <a:ext cx="65241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0000"/>
                    <a:lumOff val="40000"/>
                  </a:srgbClr>
                </a:solidFill>
                <a:effectLst/>
                <a:uLnTx/>
                <a:uFillTx/>
                <a:latin typeface="Footlight MT Light"/>
                <a:ea typeface="+mn-ea"/>
                <a:cs typeface="+mn-cs"/>
              </a:rPr>
              <a:t>Solución</a:t>
            </a:r>
            <a:endParaRPr kumimoji="0" lang="es-PE" sz="4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0000"/>
                  <a:lumOff val="40000"/>
                </a:srgbClr>
              </a:solidFill>
              <a:effectLst/>
              <a:uLnTx/>
              <a:uFillTx/>
              <a:latin typeface="Footlight MT Light"/>
              <a:ea typeface="+mn-ea"/>
              <a:cs typeface="+mn-cs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B0DDDB4-9E8B-21B6-0AD0-307EA18383D6}"/>
              </a:ext>
            </a:extLst>
          </p:cNvPr>
          <p:cNvSpPr txBox="1"/>
          <p:nvPr/>
        </p:nvSpPr>
        <p:spPr>
          <a:xfrm>
            <a:off x="6127984" y="1724546"/>
            <a:ext cx="48622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Visualización de la forma de la espalda, se puede encontrar el patrón visual como la alineación de los hombros y escapulas y leve curvatura de la columna. 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F976FBC-B5E0-6405-06DC-F4FF9D686DA4}"/>
              </a:ext>
            </a:extLst>
          </p:cNvPr>
          <p:cNvCxnSpPr>
            <a:cxnSpLocks/>
          </p:cNvCxnSpPr>
          <p:nvPr/>
        </p:nvCxnSpPr>
        <p:spPr>
          <a:xfrm>
            <a:off x="5934265" y="968095"/>
            <a:ext cx="0" cy="504890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266" name="Picture 2" descr="Escoliosis | Familia y Salud">
            <a:extLst>
              <a:ext uri="{FF2B5EF4-FFF2-40B4-BE49-F238E27FC236}">
                <a16:creationId xmlns:a16="http://schemas.microsoft.com/office/drawing/2014/main" id="{1C4D451D-7F5B-C036-1FA9-8DCFCEA6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37" y="4258544"/>
            <a:ext cx="2153798" cy="1648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trengthening for Scoliosis — Lyons Structural Therapy">
            <a:extLst>
              <a:ext uri="{FF2B5EF4-FFF2-40B4-BE49-F238E27FC236}">
                <a16:creationId xmlns:a16="http://schemas.microsoft.com/office/drawing/2014/main" id="{D4A65C84-1712-4C9D-099B-A30A77040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197" y="4258544"/>
            <a:ext cx="2195598" cy="1648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Escoliosis, músculo psoas y ejercicios preventivos. Parte I">
            <a:extLst>
              <a:ext uri="{FF2B5EF4-FFF2-40B4-BE49-F238E27FC236}">
                <a16:creationId xmlns:a16="http://schemas.microsoft.com/office/drawing/2014/main" id="{F11B9ED9-ADD4-A027-8238-D71983A37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25" y="2522638"/>
            <a:ext cx="1527586" cy="1550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BC229151-C287-255D-0546-4A868909EC9C}"/>
              </a:ext>
            </a:extLst>
          </p:cNvPr>
          <p:cNvCxnSpPr>
            <a:cxnSpLocks/>
          </p:cNvCxnSpPr>
          <p:nvPr/>
        </p:nvCxnSpPr>
        <p:spPr>
          <a:xfrm>
            <a:off x="7268068" y="3121656"/>
            <a:ext cx="928914" cy="1960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002625A-0F4D-2F8F-685B-DFE0FEC700EC}"/>
              </a:ext>
            </a:extLst>
          </p:cNvPr>
          <p:cNvCxnSpPr>
            <a:cxnSpLocks/>
          </p:cNvCxnSpPr>
          <p:nvPr/>
        </p:nvCxnSpPr>
        <p:spPr>
          <a:xfrm flipH="1">
            <a:off x="8490244" y="3317666"/>
            <a:ext cx="915013" cy="4256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A547BA8-44E5-AE8C-73BC-A131E79A1EE0}"/>
              </a:ext>
            </a:extLst>
          </p:cNvPr>
          <p:cNvCxnSpPr>
            <a:cxnSpLocks/>
          </p:cNvCxnSpPr>
          <p:nvPr/>
        </p:nvCxnSpPr>
        <p:spPr>
          <a:xfrm flipH="1">
            <a:off x="9111823" y="2849710"/>
            <a:ext cx="944920" cy="1241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6BDCCB5-9B77-73E6-803A-AAB723E02953}"/>
              </a:ext>
            </a:extLst>
          </p:cNvPr>
          <p:cNvCxnSpPr>
            <a:cxnSpLocks/>
          </p:cNvCxnSpPr>
          <p:nvPr/>
        </p:nvCxnSpPr>
        <p:spPr>
          <a:xfrm>
            <a:off x="7082971" y="3859275"/>
            <a:ext cx="97217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88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AN::Publicación de Eventos">
            <a:extLst>
              <a:ext uri="{FF2B5EF4-FFF2-40B4-BE49-F238E27FC236}">
                <a16:creationId xmlns:a16="http://schemas.microsoft.com/office/drawing/2014/main" id="{551F97B3-0700-B936-B2B4-FA5ECB2D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" y="-158535"/>
            <a:ext cx="2423679" cy="8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091FBBF-C240-F520-A072-42EDCF9FB9FD}"/>
              </a:ext>
            </a:extLst>
          </p:cNvPr>
          <p:cNvSpPr txBox="1"/>
          <p:nvPr/>
        </p:nvSpPr>
        <p:spPr>
          <a:xfrm>
            <a:off x="1261951" y="1082357"/>
            <a:ext cx="6105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Metodología</a:t>
            </a:r>
            <a:endParaRPr lang="es-PE" sz="4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CF8DAC-67F8-03AF-6495-E351B2C329F1}"/>
              </a:ext>
            </a:extLst>
          </p:cNvPr>
          <p:cNvSpPr txBox="1"/>
          <p:nvPr/>
        </p:nvSpPr>
        <p:spPr>
          <a:xfrm>
            <a:off x="928276" y="4232881"/>
            <a:ext cx="6105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Resultados Esperados</a:t>
            </a:r>
            <a:endParaRPr lang="es-PE" sz="4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D76F0F2-3E51-A786-616C-4D73AE75F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828" y="1863887"/>
            <a:ext cx="4949371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00050" marR="0" lvl="0" indent="-4000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lang="es-PE" altLang="es-PE" sz="1400" b="1" dirty="0"/>
              <a:t>Recolección de Datos: </a:t>
            </a:r>
            <a:r>
              <a:rPr lang="es-PE" altLang="es-PE" sz="1400" dirty="0"/>
              <a:t>Kaggle</a:t>
            </a:r>
          </a:p>
          <a:p>
            <a:pPr marL="400050" marR="0" lvl="0" indent="-4000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lang="es-PE" altLang="es-PE" sz="1400" b="1" dirty="0"/>
              <a:t>Preprocesamiento: </a:t>
            </a:r>
            <a:r>
              <a:rPr lang="es-PE" altLang="es-PE" sz="1400" dirty="0"/>
              <a:t>Limpieza, redimensionamiento, eliminación de ruido, etc.</a:t>
            </a:r>
          </a:p>
          <a:p>
            <a:pPr marL="400050" marR="0" lvl="0" indent="-4000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lang="es-PE" altLang="es-PE" sz="1400" b="1" dirty="0"/>
              <a:t>Diseño del Modelo: </a:t>
            </a:r>
            <a:r>
              <a:rPr lang="es-PE" altLang="es-PE" sz="1400" dirty="0"/>
              <a:t>ML y CNN</a:t>
            </a:r>
          </a:p>
          <a:p>
            <a:pPr marL="400050" marR="0" lvl="0" indent="-4000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lang="es-PE" altLang="es-PE" sz="1400" b="1" dirty="0"/>
              <a:t>Entrenamiento del Modelo: </a:t>
            </a:r>
            <a:r>
              <a:rPr lang="es-PE" altLang="es-PE" sz="1400" dirty="0"/>
              <a:t>Split de datos, validación cruzada y ajuste de hiperparámetros</a:t>
            </a:r>
          </a:p>
          <a:p>
            <a:pPr marL="400050" indent="-400050" fontAlgn="base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lang="es-PE" altLang="es-PE" sz="1400" b="1" dirty="0"/>
              <a:t>Evaluación y Ajuste: </a:t>
            </a:r>
            <a:r>
              <a:rPr lang="es-PE" altLang="es-PE" sz="1400" dirty="0"/>
              <a:t>Métricas de rendimiento y ajuste.</a:t>
            </a:r>
          </a:p>
          <a:p>
            <a:pPr marL="400050" indent="-400050" fontAlgn="base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lang="es-PE" altLang="es-PE" sz="1400" b="1" dirty="0"/>
              <a:t>Implementación y Uso: </a:t>
            </a:r>
            <a:r>
              <a:rPr lang="es-PE" altLang="es-PE" sz="1400" dirty="0"/>
              <a:t>Predicción con imágenes reales de personas que hacen ejercicio.</a:t>
            </a:r>
          </a:p>
          <a:p>
            <a:pPr marL="400050" indent="-4000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endParaRPr kumimoji="0" lang="es-PE" altLang="es-P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21" name="Picture 5" descr="Clasificación en machine learning: Guía para principiantes | DataCamp">
            <a:extLst>
              <a:ext uri="{FF2B5EF4-FFF2-40B4-BE49-F238E27FC236}">
                <a16:creationId xmlns:a16="http://schemas.microsoft.com/office/drawing/2014/main" id="{F5B64BFD-C2BB-DE74-6BC6-F562CF86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63" y="1876440"/>
            <a:ext cx="4768646" cy="231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360172D-F47D-3437-DB79-B7C3A43503AE}"/>
              </a:ext>
            </a:extLst>
          </p:cNvPr>
          <p:cNvSpPr txBox="1"/>
          <p:nvPr/>
        </p:nvSpPr>
        <p:spPr>
          <a:xfrm>
            <a:off x="10323750" y="2515639"/>
            <a:ext cx="7311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altLang="es-PE" sz="1200" b="1" dirty="0">
                <a:highlight>
                  <a:srgbClr val="C0C0C0"/>
                </a:highlight>
              </a:rPr>
              <a:t>yes</a:t>
            </a:r>
            <a:endParaRPr lang="es-PE" sz="1200" b="1" dirty="0">
              <a:highlight>
                <a:srgbClr val="C0C0C0"/>
              </a:highligh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807D9E-1D9F-25C6-D9F6-5ACDEA342FA9}"/>
              </a:ext>
            </a:extLst>
          </p:cNvPr>
          <p:cNvSpPr txBox="1"/>
          <p:nvPr/>
        </p:nvSpPr>
        <p:spPr>
          <a:xfrm>
            <a:off x="7133691" y="2101338"/>
            <a:ext cx="6100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b="1" dirty="0">
                <a:solidFill>
                  <a:prstClr val="black"/>
                </a:solidFill>
                <a:highlight>
                  <a:srgbClr val="C0C0C0"/>
                </a:highlight>
                <a:latin typeface="Avenir Next LT Pro"/>
              </a:rPr>
              <a:t>n</a:t>
            </a:r>
            <a:r>
              <a:rPr lang="es-PE" sz="1200" b="1" dirty="0">
                <a:solidFill>
                  <a:prstClr val="black"/>
                </a:solidFill>
                <a:highlight>
                  <a:srgbClr val="C0C0C0"/>
                </a:highlight>
                <a:latin typeface="Avenir Next LT Pro"/>
              </a:rPr>
              <a:t>o</a:t>
            </a:r>
            <a:endParaRPr lang="es-PE" sz="1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F943A38-AAF1-4C53-96BA-EBB605C522ED}"/>
              </a:ext>
            </a:extLst>
          </p:cNvPr>
          <p:cNvSpPr txBox="1"/>
          <p:nvPr/>
        </p:nvSpPr>
        <p:spPr>
          <a:xfrm>
            <a:off x="7105974" y="2793683"/>
            <a:ext cx="6100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PE" altLang="es-P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Avenir Next LT Pro"/>
                <a:ea typeface="+mn-ea"/>
                <a:cs typeface="+mn-cs"/>
              </a:rPr>
              <a:t>yes</a:t>
            </a:r>
            <a:endParaRPr lang="es-PE" sz="12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A839D8-F426-6DDC-1BD6-87C7BE9C7CF8}"/>
              </a:ext>
            </a:extLst>
          </p:cNvPr>
          <p:cNvSpPr txBox="1"/>
          <p:nvPr/>
        </p:nvSpPr>
        <p:spPr>
          <a:xfrm>
            <a:off x="7133691" y="3723090"/>
            <a:ext cx="6100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PE" altLang="es-P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Avenir Next LT Pro"/>
                <a:ea typeface="+mn-ea"/>
                <a:cs typeface="+mn-cs"/>
              </a:rPr>
              <a:t>no</a:t>
            </a:r>
            <a:endParaRPr lang="es-PE" sz="1200" dirty="0"/>
          </a:p>
        </p:txBody>
      </p:sp>
      <p:pic>
        <p:nvPicPr>
          <p:cNvPr id="9229" name="Picture 13" descr="Python Software Foundation License - Wikipedia, la enciclopedia libre">
            <a:extLst>
              <a:ext uri="{FF2B5EF4-FFF2-40B4-BE49-F238E27FC236}">
                <a16:creationId xmlns:a16="http://schemas.microsoft.com/office/drawing/2014/main" id="{4750E97C-1C1C-9E7B-03E0-021A92919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696" y="1018380"/>
            <a:ext cx="667053" cy="66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 descr="Machine learning con TensorFlow y Keras en Python">
            <a:extLst>
              <a:ext uri="{FF2B5EF4-FFF2-40B4-BE49-F238E27FC236}">
                <a16:creationId xmlns:a16="http://schemas.microsoft.com/office/drawing/2014/main" id="{D318891F-A585-E8B4-CEE9-620805A15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938" y="894676"/>
            <a:ext cx="1152014" cy="86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Project Jupyter | Home">
            <a:extLst>
              <a:ext uri="{FF2B5EF4-FFF2-40B4-BE49-F238E27FC236}">
                <a16:creationId xmlns:a16="http://schemas.microsoft.com/office/drawing/2014/main" id="{38763A9A-659F-1B5E-25AB-FD7A9D837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134" y="1068559"/>
            <a:ext cx="1168400" cy="6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Kaggle - Wikipedia, la enciclopedia libre">
            <a:extLst>
              <a:ext uri="{FF2B5EF4-FFF2-40B4-BE49-F238E27FC236}">
                <a16:creationId xmlns:a16="http://schemas.microsoft.com/office/drawing/2014/main" id="{9F814ABD-BD33-50A6-3BBC-F9DED8747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815" y="1255975"/>
            <a:ext cx="726849" cy="28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0">
            <a:extLst>
              <a:ext uri="{FF2B5EF4-FFF2-40B4-BE49-F238E27FC236}">
                <a16:creationId xmlns:a16="http://schemas.microsoft.com/office/drawing/2014/main" id="{799E156C-589A-80C9-3C2D-C027F27A2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327" y="5321073"/>
            <a:ext cx="73932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PE" altLang="es-PE" sz="14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2A3B9D7-F72A-E5BD-EE8E-4E154402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67" y="2694098"/>
            <a:ext cx="717408" cy="67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1856341-FC9E-801A-6EFD-867CFEB2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374" y="3470190"/>
            <a:ext cx="717408" cy="7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9A5AEA0F-7D03-A3C4-32F0-99778D82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39" y="1884226"/>
            <a:ext cx="643670" cy="6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D9CE429A-3A22-15BB-1373-AD9392055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45" y="4962601"/>
            <a:ext cx="7788094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00050" marR="0" lvl="0" indent="-4000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s-PE" altLang="es-PE" sz="1400" b="1" dirty="0"/>
              <a:t>Detección precisa </a:t>
            </a:r>
            <a:r>
              <a:rPr lang="es-PE" altLang="es-PE" sz="1400" dirty="0"/>
              <a:t>de escoliosis en fotografías para identificar anomalías de la columna.</a:t>
            </a:r>
          </a:p>
          <a:p>
            <a:pPr marL="400050" marR="0" lvl="0" indent="-4000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s-PE" altLang="es-PE" sz="1400" b="1" dirty="0"/>
              <a:t>Prevención de lesiones </a:t>
            </a:r>
            <a:r>
              <a:rPr lang="es-PE" altLang="es-PE" sz="1400" dirty="0"/>
              <a:t>en deportes mediante el diagnóstico temprano.</a:t>
            </a:r>
          </a:p>
          <a:p>
            <a:pPr marL="400050" marR="0" lvl="0" indent="-4000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s-PE" altLang="es-PE" sz="1400" b="1" dirty="0"/>
              <a:t>Automatización </a:t>
            </a:r>
            <a:r>
              <a:rPr lang="es-PE" altLang="es-PE" sz="1400" dirty="0"/>
              <a:t>del proceso de análisis de imágenes para hacerlo más eficiente.</a:t>
            </a:r>
          </a:p>
          <a:p>
            <a:pPr marL="400050" marR="0" lvl="0" indent="-4000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s-PE" altLang="es-PE" sz="1400" b="1" dirty="0"/>
              <a:t>Reducción de costos </a:t>
            </a:r>
            <a:r>
              <a:rPr lang="es-PE" altLang="es-PE" sz="1400" dirty="0"/>
              <a:t>en diagnósticos gracias a la tecnología.</a:t>
            </a:r>
          </a:p>
          <a:p>
            <a:pPr marL="400050" marR="0" lvl="0" indent="-4000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s-PE" altLang="es-PE" sz="1400" b="1" dirty="0"/>
              <a:t>Mejor tratamiento </a:t>
            </a:r>
            <a:r>
              <a:rPr lang="es-PE" altLang="es-PE" sz="1400" dirty="0"/>
              <a:t>preventivo con detección temprana de escoliosis. </a:t>
            </a:r>
          </a:p>
        </p:txBody>
      </p:sp>
      <p:pic>
        <p:nvPicPr>
          <p:cNvPr id="12297" name="Picture 9" descr="Convolutional Neural Network Icons - Free SVG &amp; PNG Convolutional Neural  Network Images - Noun Project">
            <a:extLst>
              <a:ext uri="{FF2B5EF4-FFF2-40B4-BE49-F238E27FC236}">
                <a16:creationId xmlns:a16="http://schemas.microsoft.com/office/drawing/2014/main" id="{60421EE9-2356-C850-E69A-BEA6CE823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809998" y="3203855"/>
            <a:ext cx="717407" cy="71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59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08CC1B0-44F7-E01E-8191-7BA90659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Transformación Digital de Apuntes Universitarios: Aplicación de OCR y Modelos NLP para Resúmenes Académicos Eficientes</a:t>
            </a:r>
            <a:endParaRPr lang="es-PE" dirty="0"/>
          </a:p>
        </p:txBody>
      </p:sp>
      <p:pic>
        <p:nvPicPr>
          <p:cNvPr id="6" name="Picture 2" descr="ESAN::Publicación de Eventos">
            <a:extLst>
              <a:ext uri="{FF2B5EF4-FFF2-40B4-BE49-F238E27FC236}">
                <a16:creationId xmlns:a16="http://schemas.microsoft.com/office/drawing/2014/main" id="{0BE79947-72BA-11D3-D9C6-BED29261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" y="-158535"/>
            <a:ext cx="2423679" cy="8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93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47E69-80E5-B378-AE9F-72D2FB5C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859" y="690035"/>
            <a:ext cx="10515600" cy="1325563"/>
          </a:xfrm>
        </p:spPr>
        <p:txBody>
          <a:bodyPr/>
          <a:lstStyle/>
          <a:p>
            <a:r>
              <a:rPr lang="es-MX" dirty="0"/>
              <a:t>Problemática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69EE94-3CAE-A724-943C-3E816BA04174}"/>
              </a:ext>
            </a:extLst>
          </p:cNvPr>
          <p:cNvSpPr txBox="1"/>
          <p:nvPr/>
        </p:nvSpPr>
        <p:spPr>
          <a:xfrm>
            <a:off x="6364132" y="3181475"/>
            <a:ext cx="6105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Objetivo</a:t>
            </a:r>
            <a:endParaRPr lang="es-PE" sz="4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ESAN::Publicación de Eventos">
            <a:extLst>
              <a:ext uri="{FF2B5EF4-FFF2-40B4-BE49-F238E27FC236}">
                <a16:creationId xmlns:a16="http://schemas.microsoft.com/office/drawing/2014/main" id="{55D5846A-0B68-0621-AA15-DCC4C5ED6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" y="-158535"/>
            <a:ext cx="2423679" cy="8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1803156-E38E-213F-9001-6986B583B70E}"/>
              </a:ext>
            </a:extLst>
          </p:cNvPr>
          <p:cNvSpPr txBox="1"/>
          <p:nvPr/>
        </p:nvSpPr>
        <p:spPr>
          <a:xfrm>
            <a:off x="865737" y="1302973"/>
            <a:ext cx="487480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MX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/>
              <a:t>Los estudiantes tienen dificultades para organizar y acceder a grandes volúmenes de apuntes escritos a mano y </a:t>
            </a:r>
            <a:r>
              <a:rPr lang="es-MX" sz="1400" b="1" dirty="0"/>
              <a:t>encontrar ideas clave.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/>
              <a:t>La </a:t>
            </a:r>
            <a:r>
              <a:rPr lang="es-MX" sz="1400" b="1" dirty="0"/>
              <a:t>conversión manual </a:t>
            </a:r>
            <a:r>
              <a:rPr lang="es-MX" sz="1400" dirty="0"/>
              <a:t>de apuntes a resúmenes es lenta y laboriosa.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1400" dirty="0"/>
              <a:t>Los apuntes desorganizados dificultan </a:t>
            </a:r>
            <a:r>
              <a:rPr lang="es-MX" sz="1400" b="1" dirty="0"/>
              <a:t>el acceso rápido </a:t>
            </a:r>
            <a:r>
              <a:rPr lang="es-MX" sz="1400" dirty="0"/>
              <a:t>a la información importante para el estudio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16D0726-50F5-EB3F-CB3B-4FC76F4279DE}"/>
              </a:ext>
            </a:extLst>
          </p:cNvPr>
          <p:cNvSpPr txBox="1"/>
          <p:nvPr/>
        </p:nvSpPr>
        <p:spPr>
          <a:xfrm>
            <a:off x="6257735" y="4071417"/>
            <a:ext cx="51940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400" dirty="0"/>
              <a:t>Desarrollar e implementar un sistema que facilite a los estudiantes universitarios la digitalización y resumen automático de sus apuntes escritos a mano, mejorando así la </a:t>
            </a:r>
            <a:r>
              <a:rPr lang="es-MX" sz="1400" b="1" dirty="0"/>
              <a:t>organización</a:t>
            </a:r>
            <a:r>
              <a:rPr lang="es-MX" sz="1400" dirty="0"/>
              <a:t> y </a:t>
            </a:r>
            <a:r>
              <a:rPr lang="es-MX" sz="1400" b="1" dirty="0"/>
              <a:t>accesibilidad</a:t>
            </a:r>
            <a:r>
              <a:rPr lang="es-MX" sz="1400" dirty="0"/>
              <a:t> de la información académica y </a:t>
            </a:r>
            <a:r>
              <a:rPr lang="es-MX" sz="1400" b="1" dirty="0"/>
              <a:t>optimizando el tiempo </a:t>
            </a:r>
            <a:r>
              <a:rPr lang="es-MX" sz="1400" dirty="0"/>
              <a:t>de estudio.</a:t>
            </a:r>
            <a:endParaRPr lang="es-PE" sz="14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07806B3-D46E-1C84-E83B-A357630EB32B}"/>
              </a:ext>
            </a:extLst>
          </p:cNvPr>
          <p:cNvSpPr txBox="1"/>
          <p:nvPr/>
        </p:nvSpPr>
        <p:spPr>
          <a:xfrm>
            <a:off x="6836167" y="968095"/>
            <a:ext cx="65241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0000"/>
                    <a:lumOff val="40000"/>
                  </a:srgbClr>
                </a:solidFill>
                <a:effectLst/>
                <a:uLnTx/>
                <a:uFillTx/>
                <a:latin typeface="Footlight MT Light"/>
                <a:ea typeface="+mn-ea"/>
                <a:cs typeface="+mn-cs"/>
              </a:rPr>
              <a:t>Solución</a:t>
            </a:r>
            <a:endParaRPr kumimoji="0" lang="es-PE" sz="4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0000"/>
                  <a:lumOff val="40000"/>
                </a:srgbClr>
              </a:solidFill>
              <a:effectLst/>
              <a:uLnTx/>
              <a:uFillTx/>
              <a:latin typeface="Footlight MT Light"/>
              <a:ea typeface="+mn-ea"/>
              <a:cs typeface="+mn-cs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B0DDDB4-9E8B-21B6-0AD0-307EA18383D6}"/>
              </a:ext>
            </a:extLst>
          </p:cNvPr>
          <p:cNvSpPr txBox="1"/>
          <p:nvPr/>
        </p:nvSpPr>
        <p:spPr>
          <a:xfrm>
            <a:off x="6257735" y="1737534"/>
            <a:ext cx="48622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s-MX" sz="1400" dirty="0"/>
              <a:t>Desarrollar un sistema automatizado que combine tecnologías de Reconocimiento Óptico de Caracteres (OCR) y Procesamiento de Lenguaje Natural (NLP) para transformar apuntes universitarios escritos a mano en </a:t>
            </a:r>
            <a:r>
              <a:rPr lang="es-MX" sz="1400" b="1" dirty="0"/>
              <a:t>resúmenes</a:t>
            </a:r>
            <a:r>
              <a:rPr lang="es-MX" sz="1400" dirty="0"/>
              <a:t> digitales y organizados.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F976FBC-B5E0-6405-06DC-F4FF9D686DA4}"/>
              </a:ext>
            </a:extLst>
          </p:cNvPr>
          <p:cNvCxnSpPr>
            <a:cxnSpLocks/>
          </p:cNvCxnSpPr>
          <p:nvPr/>
        </p:nvCxnSpPr>
        <p:spPr>
          <a:xfrm>
            <a:off x="5934265" y="968095"/>
            <a:ext cx="0" cy="504890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338" name="Picture 2" descr="Apuntes 🌼 Universidad | Wiki | Bullet journal y organización Amino">
            <a:extLst>
              <a:ext uri="{FF2B5EF4-FFF2-40B4-BE49-F238E27FC236}">
                <a16:creationId xmlns:a16="http://schemas.microsoft.com/office/drawing/2014/main" id="{32C907C9-BD6B-D320-DD89-043539FB7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37" y="3754567"/>
            <a:ext cx="1632391" cy="1800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Piden limitar el uso de celulares en las aulas por la baja en el  rendimiento escolar | Rafaela Noticias">
            <a:extLst>
              <a:ext uri="{FF2B5EF4-FFF2-40B4-BE49-F238E27FC236}">
                <a16:creationId xmlns:a16="http://schemas.microsoft.com/office/drawing/2014/main" id="{7E0BF643-A39E-B274-27C7-1FBDB8704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689" y="3848100"/>
            <a:ext cx="2822107" cy="1598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8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VTI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C473B3F3D0EA14493E02EBCDEF76054" ma:contentTypeVersion="7" ma:contentTypeDescription="Crear nuevo documento." ma:contentTypeScope="" ma:versionID="8cbacf51311cd9dbeb189a6b5c5e5bdf">
  <xsd:schema xmlns:xsd="http://www.w3.org/2001/XMLSchema" xmlns:xs="http://www.w3.org/2001/XMLSchema" xmlns:p="http://schemas.microsoft.com/office/2006/metadata/properties" xmlns:ns3="10017c8d-26d0-4a22-9ef8-4173c446d2bc" targetNamespace="http://schemas.microsoft.com/office/2006/metadata/properties" ma:root="true" ma:fieldsID="992289a13ab0695b577d5c1d7b35089c" ns3:_="">
    <xsd:import namespace="10017c8d-26d0-4a22-9ef8-4173c446d2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017c8d-26d0-4a22-9ef8-4173c446d2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576B7E-43BB-49E2-84F5-CB427E52E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017c8d-26d0-4a22-9ef8-4173c446d2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8F94EC-5FFA-4512-9C80-94B5C806C9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D12D0B-8C8F-4A18-8BE6-C5C2F2C003B0}">
  <ds:schemaRefs>
    <ds:schemaRef ds:uri="10017c8d-26d0-4a22-9ef8-4173c446d2bc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4137</TotalTime>
  <Words>751</Words>
  <Application>Microsoft Office PowerPoint</Application>
  <PresentationFormat>Panorámica</PresentationFormat>
  <Paragraphs>76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Footlight MT Light</vt:lpstr>
      <vt:lpstr>Wingdings</vt:lpstr>
      <vt:lpstr>ArchVTI</vt:lpstr>
      <vt:lpstr>PROPUESTAS DE INVESTIGACIÓN</vt:lpstr>
      <vt:lpstr>1. Clasificación Automatizada de Lenguas Marcadas y No Marcadas para el Diagnóstico de Bruxismo y Desórdenes Orales Utilizando Técnicas de Aprendizaje Profundo</vt:lpstr>
      <vt:lpstr>Problemática</vt:lpstr>
      <vt:lpstr>Presentación de PowerPoint</vt:lpstr>
      <vt:lpstr>Detección de Escoliosis en Fotografías para Prevención de Lesiones en Actividades Físicas: Aplicación de Técnicas de Aprendizaje Profundo</vt:lpstr>
      <vt:lpstr>Problemática</vt:lpstr>
      <vt:lpstr>Presentación de PowerPoint</vt:lpstr>
      <vt:lpstr>Transformación Digital de Apuntes Universitarios: Aplicación de OCR y Modelos NLP para Resúmenes Académicos Eficientes</vt:lpstr>
      <vt:lpstr>Problemática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CALLOQUISPE CCOYA, Anderson Richard</dc:creator>
  <cp:lastModifiedBy>CALLOQUISPE CCOYA, Anderson Richard</cp:lastModifiedBy>
  <cp:revision>3</cp:revision>
  <dcterms:created xsi:type="dcterms:W3CDTF">2024-08-24T01:08:25Z</dcterms:created>
  <dcterms:modified xsi:type="dcterms:W3CDTF">2024-08-26T22:05:51Z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0x0101001C473B3F3D0EA14493E02EBCDEF76054</vt:lpwstr>
  </property>
</Properties>
</file>